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8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3" r:id="rId17"/>
    <p:sldId id="272" r:id="rId18"/>
    <p:sldId id="280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53" d="100"/>
          <a:sy n="53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Unidade%204\PCD%20sem%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Unidade%204\PCD%20sem%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%20V%20F\Downloads\PCD%20sem%2012%20ajuste%20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0.31418196801524556</c:v>
                </c:pt>
                <c:pt idx="1">
                  <c:v>0.56913290927351856</c:v>
                </c:pt>
                <c:pt idx="2">
                  <c:v>0.84082305374571864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B-40AF-9F0C-9C56B496F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5693576"/>
        <c:axId val="195693968"/>
      </c:barChart>
      <c:catAx>
        <c:axId val="195693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5693968"/>
        <c:crosses val="autoZero"/>
        <c:auto val="1"/>
        <c:lblAlgn val="ctr"/>
        <c:lblOffset val="100"/>
        <c:noMultiLvlLbl val="0"/>
      </c:catAx>
      <c:valAx>
        <c:axId val="19569396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956935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0.3588709677419355</c:v>
                </c:pt>
                <c:pt idx="1">
                  <c:v>0.75403225806451613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E-41CA-843B-C09813B62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5694752"/>
        <c:axId val="195695144"/>
      </c:barChart>
      <c:catAx>
        <c:axId val="19569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5695144"/>
        <c:crosses val="autoZero"/>
        <c:auto val="1"/>
        <c:lblAlgn val="ctr"/>
        <c:lblOffset val="100"/>
        <c:noMultiLvlLbl val="0"/>
      </c:catAx>
      <c:valAx>
        <c:axId val="195695144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956947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'[PCD sem 12 ajuste 1.xls]Indicadores'!$C$15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'[PCD sem 12 ajuste 1.xls]Indicadores'!$D$14:$F$14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'[PCD sem 12 ajuste 1.xls]Indicadores'!$D$15:$F$15</c:f>
              <c:numCache>
                <c:formatCode>0.0%</c:formatCode>
                <c:ptCount val="3"/>
                <c:pt idx="0">
                  <c:v>0.78688524590163933</c:v>
                </c:pt>
                <c:pt idx="1">
                  <c:v>0.95248868778280538</c:v>
                </c:pt>
                <c:pt idx="2">
                  <c:v>0.99540581929555894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7C-479D-B46E-F364F674C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4092024"/>
        <c:axId val="194092416"/>
      </c:barChart>
      <c:catAx>
        <c:axId val="19409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4092416"/>
        <c:crosses val="autoZero"/>
        <c:auto val="1"/>
        <c:lblAlgn val="ctr"/>
        <c:lblOffset val="100"/>
        <c:noMultiLvlLbl val="0"/>
      </c:catAx>
      <c:valAx>
        <c:axId val="19409241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940920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'[PCD sem 12 ajuste 1.xls]Indicadores'!$C$21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'[PCD sem 12 ajuste 1.xls]Indicadores'!$D$20:$F$20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'[PCD sem 12 ajuste 1.xls]Indicadores'!$D$21:$F$21</c:f>
              <c:numCache>
                <c:formatCode>0.0%</c:formatCode>
                <c:ptCount val="3"/>
                <c:pt idx="0">
                  <c:v>0.51923076923076927</c:v>
                </c:pt>
                <c:pt idx="1">
                  <c:v>0.42857142857142855</c:v>
                </c:pt>
                <c:pt idx="2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C-4BD6-A9F5-EC885113A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91383984"/>
        <c:axId val="191384376"/>
      </c:barChart>
      <c:catAx>
        <c:axId val="19138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91384376"/>
        <c:crosses val="autoZero"/>
        <c:auto val="1"/>
        <c:lblAlgn val="ctr"/>
        <c:lblOffset val="100"/>
        <c:noMultiLvlLbl val="0"/>
      </c:catAx>
      <c:valAx>
        <c:axId val="19138437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913839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36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0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53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29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2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04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99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98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24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56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2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68F52-ACE3-4A0B-A546-9AB63416846B}" type="datetimeFigureOut">
              <a:rPr lang="pt-BR" smtClean="0"/>
              <a:t>29/03/2016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36A78-0091-44EF-B4F3-D9AA54ABB4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7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20588" y="104362"/>
            <a:ext cx="598573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Universidade Aberta do SUS - UNASUS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Turma 9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66" y="104362"/>
            <a:ext cx="1368152" cy="112908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 6"/>
          <p:cNvSpPr/>
          <p:nvPr/>
        </p:nvSpPr>
        <p:spPr>
          <a:xfrm>
            <a:off x="813066" y="2534683"/>
            <a:ext cx="102468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Melhoria da prevenção do câncer de colo de útero e controle do câncer de mama na UBS </a:t>
            </a:r>
            <a:r>
              <a:rPr lang="pt-BR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Aygara</a:t>
            </a:r>
            <a:r>
              <a:rPr lang="pt-BR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Mota Pereira, Boa Vista/RR</a:t>
            </a: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Retângulo 7"/>
          <p:cNvSpPr/>
          <p:nvPr/>
        </p:nvSpPr>
        <p:spPr>
          <a:xfrm>
            <a:off x="3366919" y="4703096"/>
            <a:ext cx="483365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Gustavo Adolfo Bravo Moncada</a:t>
            </a:r>
          </a:p>
          <a:p>
            <a:pPr indent="540385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Orientador: </a:t>
            </a:r>
            <a:r>
              <a:rPr lang="pt-BR" dirty="0">
                <a:latin typeface="Arial Black" panose="020B0A04020102020204" pitchFamily="34" charset="0"/>
              </a:rPr>
              <a:t>Fernanda Ferreira</a:t>
            </a:r>
          </a:p>
          <a:p>
            <a:pPr indent="540385" algn="ctr">
              <a:lnSpc>
                <a:spcPct val="150000"/>
              </a:lnSpc>
            </a:pPr>
            <a:endParaRPr lang="pt-BR" dirty="0">
              <a:latin typeface="Arial Black" panose="020B0A04020102020204" pitchFamily="34" charset="0"/>
            </a:endParaRPr>
          </a:p>
          <a:p>
            <a:pPr indent="540385" algn="ctr">
              <a:lnSpc>
                <a:spcPct val="150000"/>
              </a:lnSpc>
            </a:pPr>
            <a:r>
              <a:rPr lang="pt-BR" dirty="0">
                <a:latin typeface="Arial Black" panose="020B0A04020102020204" pitchFamily="34" charset="0"/>
              </a:rPr>
              <a:t>2016</a:t>
            </a: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endParaRPr lang="pt-BR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971" y="104362"/>
            <a:ext cx="1368152" cy="1129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4.bp.blogspot.com/-mvuGMNHogWw/Vg4SyR02dMI/AAAAAAABDNE/dID-k8xlTqg/s1600/02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19"/>
          <a:stretch/>
        </p:blipFill>
        <p:spPr bwMode="auto">
          <a:xfrm>
            <a:off x="9477472" y="5644353"/>
            <a:ext cx="2516408" cy="99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logbrasil.com.br/wp-content/uploads/2010/07/S%C3%ADmbolo-do-c%C3%A2ncer-do-colo-do-%C3%BAtero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" y="5644353"/>
            <a:ext cx="1934203" cy="99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1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35281" y="1552074"/>
            <a:ext cx="1154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2: Melhorar a qualidade da detecção precoce do câncer de colo de útero UBS.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2.1: Obter 100% de coleta de amostras satisfatórias do exame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 colo de útero.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069885131"/>
              </p:ext>
            </p:extLst>
          </p:nvPr>
        </p:nvGraphicFramePr>
        <p:xfrm>
          <a:off x="450486" y="2792086"/>
          <a:ext cx="6761747" cy="3366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076474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192 mulheres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421 mulheres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650 mulheres</a:t>
            </a:r>
          </a:p>
        </p:txBody>
      </p:sp>
    </p:spTree>
    <p:extLst>
      <p:ext uri="{BB962C8B-B14F-4D97-AF65-F5344CB8AC3E}">
        <p14:creationId xmlns:p14="http://schemas.microsoft.com/office/powerpoint/2010/main" val="1600839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0487" y="1407695"/>
            <a:ext cx="115891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3: Melhorar a adesão ao Programa de Detecção Precoce de Câncer de Colo de Útero e de Mama das mulheres com exames alterados.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3.1: Identificar 100% das mulheres com exame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alterado que não retornaram para conhecer o resultado.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325578248"/>
              </p:ext>
            </p:extLst>
          </p:nvPr>
        </p:nvGraphicFramePr>
        <p:xfrm>
          <a:off x="450486" y="2900898"/>
          <a:ext cx="6942221" cy="3715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076474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27 mulheres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9 mulheres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1 mulher</a:t>
            </a:r>
          </a:p>
        </p:txBody>
      </p:sp>
    </p:spTree>
    <p:extLst>
      <p:ext uri="{BB962C8B-B14F-4D97-AF65-F5344CB8AC3E}">
        <p14:creationId xmlns:p14="http://schemas.microsoft.com/office/powerpoint/2010/main" val="2030650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12420" y="2394111"/>
            <a:ext cx="11567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3.2 Identificar 100% das mulheres com mamografia alterada sem acompanhamento pela UBS.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houve evolução ao longo da intervenção em decorrência de que a mamografia somente é realizada no centro de referência do estado cujo agendamento, pela demanda, demora de 3 a 4 meses após solicitação médica. </a:t>
            </a:r>
          </a:p>
          <a:p>
            <a:pPr algn="just"/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Nesse sentido, quando o resultado está alterado, a atenção à saúde e o acompanhamento dessa usuária ficam circunscritos ao centro de referência, sem retorno à UBS/ES.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</p:spTree>
    <p:extLst>
      <p:ext uri="{BB962C8B-B14F-4D97-AF65-F5344CB8AC3E}">
        <p14:creationId xmlns:p14="http://schemas.microsoft.com/office/powerpoint/2010/main" val="2264722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158030" y="1701812"/>
            <a:ext cx="820312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3.3 Realizar busca ativa em 100% de mulheres com exame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alterado sem acompanhamento pela UBS.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3.4. Realizar busca ativa em 100% de mulheres com mamografia alterada sem acompanhamento pela unidade de saúde.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4. Melhorar o registro das informações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4.1. Manter registro da coleta de exame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 colo de útero em registro específico em 100% das mulheres cadastradas.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4.2. Manter registro da realização da mamografia em registro específico em 100% das mulheres cadastradas.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5. Mapear as mulheres de risco para câncer de colo de útero e de mama.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5.1. Pesquisar sinais de alerta para câncer de colo de útero em 100% das mulheres entre 25 e 64 anos (Dor e sangramento após relação sexual e/ou corrimento vaginal excessivo).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618892" y="1767327"/>
            <a:ext cx="3435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27 mulheres = 100%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9 mulheres = 100%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1 mulher = 100%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618892" y="3077967"/>
            <a:ext cx="3435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Meses 1, 2 e 3: n = 653 mulheres = 100%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Meses 1, 2 e 3: n = 248 mulheres = 100%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618892" y="5025373"/>
            <a:ext cx="3435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Meses 1, 2 e 3: n = 653 mulheres = 100%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89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121921" y="2072641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5.2. Realizar avaliação de risco para câncer de mama em 100% das mulheres entre 50 e 69 anos.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6. Promover a saúde.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6.1. Orientar 100% das mulheres cadastradas sobre doenças sexualmente transmissíveis (DST) e fatores de risco para câncer de colo de útero.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6.2. Orientar 100% das mulheres cadastradas sobre doenças sexualmente transmissíveis (DST) e fatores de risco para câncer de mama.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799671" y="2042161"/>
            <a:ext cx="427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Meses 1, 2 e 3: n = 248 mulheres = 100%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799670" y="3462251"/>
            <a:ext cx="42704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Meses 1, 2 e 3: n = 653 mulheres = 100%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Meses 1, 2 e 3: n = 248 mulheres = 100%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900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161327" y="987424"/>
            <a:ext cx="6194061" cy="566603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Relacionamento interpessoal;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Localização e acesso da UBS;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Estrutura física;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Disponibilidade de materiais / insumos;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Escassez de profissionais;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Espaços inadequados;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Responsabilidade e compromisso;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Demora nos resultados dos exames;</a:t>
            </a:r>
          </a:p>
          <a:p>
            <a:endParaRPr lang="pt-BR" sz="24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637674" y="1393303"/>
            <a:ext cx="4134351" cy="5260159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intervenção na UBS </a:t>
            </a:r>
            <a:r>
              <a:rPr lang="pt-B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Aygara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Mota Pereira, me trouxe alguns desafios que envolveu, inúmeros fatores, dentre eles o mais complexo foi a burocracia para a resolutividade dos problemas, que nem sempre depende da necessidade e força de vontade do gestor.  </a:t>
            </a: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248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50486" y="1179094"/>
            <a:ext cx="3932237" cy="685801"/>
          </a:xfrm>
        </p:spPr>
        <p:txBody>
          <a:bodyPr/>
          <a:lstStyle/>
          <a:p>
            <a:r>
              <a:rPr lang="pt-BR" b="1" dirty="0"/>
              <a:t>DISCUSSÃO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993105" y="81738"/>
            <a:ext cx="7024724" cy="676174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pt-BR" sz="3300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300" b="1" dirty="0">
                <a:latin typeface="Arial" pitchFamily="34" charset="0"/>
                <a:cs typeface="Arial" pitchFamily="34" charset="0"/>
              </a:rPr>
              <a:t>PARA A EQUIPE:</a:t>
            </a:r>
          </a:p>
          <a:p>
            <a:pPr>
              <a:buNone/>
            </a:pPr>
            <a:endParaRPr lang="pt-BR" sz="3300" b="1" dirty="0">
              <a:latin typeface="Arial" pitchFamily="34" charset="0"/>
              <a:cs typeface="Arial" pitchFamily="34" charset="0"/>
            </a:endParaRPr>
          </a:p>
          <a:p>
            <a:r>
              <a:rPr lang="pt-BR" sz="3300" dirty="0">
                <a:latin typeface="Arial" pitchFamily="34" charset="0"/>
                <a:cs typeface="Arial" pitchFamily="34" charset="0"/>
              </a:rPr>
              <a:t>Equipe mais integrada;</a:t>
            </a:r>
          </a:p>
          <a:p>
            <a:r>
              <a:rPr lang="pt-BR" sz="3300" dirty="0">
                <a:latin typeface="Arial" pitchFamily="34" charset="0"/>
                <a:cs typeface="Arial" pitchFamily="34" charset="0"/>
              </a:rPr>
              <a:t>Qualificação técnica;</a:t>
            </a:r>
          </a:p>
          <a:p>
            <a:r>
              <a:rPr lang="pt-BR" sz="3300" dirty="0">
                <a:latin typeface="Arial" pitchFamily="34" charset="0"/>
                <a:cs typeface="Arial" pitchFamily="34" charset="0"/>
              </a:rPr>
              <a:t>Adesão a novas formas de registros;</a:t>
            </a:r>
          </a:p>
          <a:p>
            <a:r>
              <a:rPr lang="pt-BR" sz="3300" dirty="0">
                <a:latin typeface="Arial" pitchFamily="34" charset="0"/>
                <a:cs typeface="Arial" pitchFamily="34" charset="0"/>
              </a:rPr>
              <a:t>Novo mapeamento da área;</a:t>
            </a:r>
          </a:p>
          <a:p>
            <a:pPr>
              <a:buNone/>
            </a:pPr>
            <a:endParaRPr lang="pt-BR" sz="3300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300" b="1" dirty="0">
                <a:latin typeface="Arial" pitchFamily="34" charset="0"/>
                <a:cs typeface="Arial" pitchFamily="34" charset="0"/>
              </a:rPr>
              <a:t>PARA O SERVIÇO:</a:t>
            </a:r>
          </a:p>
          <a:p>
            <a:pPr>
              <a:buNone/>
            </a:pPr>
            <a:r>
              <a:rPr lang="pt-BR" sz="33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70000"/>
              </a:lnSpc>
            </a:pPr>
            <a:r>
              <a:rPr lang="pt-BR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300" dirty="0">
                <a:latin typeface="Arial" pitchFamily="34" charset="0"/>
                <a:cs typeface="Arial" pitchFamily="34" charset="0"/>
              </a:rPr>
              <a:t>Reorganização dos serviços, com novas adequações, que melhorou o acolhimento e qualificou o atendimento, aumentando a adesão. </a:t>
            </a:r>
          </a:p>
          <a:p>
            <a:endParaRPr lang="pt-BR" sz="33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300" b="1" dirty="0">
                <a:latin typeface="Arial" pitchFamily="34" charset="0"/>
                <a:cs typeface="Arial" pitchFamily="34" charset="0"/>
              </a:rPr>
              <a:t>PARA A COMUNIDADE:</a:t>
            </a:r>
          </a:p>
          <a:p>
            <a:pPr>
              <a:buNone/>
            </a:pPr>
            <a:endParaRPr lang="pt-BR" sz="3300" b="1" dirty="0">
              <a:latin typeface="Arial" pitchFamily="34" charset="0"/>
              <a:cs typeface="Arial" pitchFamily="34" charset="0"/>
            </a:endParaRPr>
          </a:p>
          <a:p>
            <a:r>
              <a:rPr lang="pt-BR" sz="3300" dirty="0">
                <a:latin typeface="Arial" pitchFamily="34" charset="0"/>
                <a:cs typeface="Arial" pitchFamily="34" charset="0"/>
              </a:rPr>
              <a:t>Ampliação das  ações;</a:t>
            </a:r>
          </a:p>
          <a:p>
            <a:r>
              <a:rPr lang="pt-BR" sz="3300" dirty="0">
                <a:latin typeface="Arial" pitchFamily="34" charset="0"/>
                <a:cs typeface="Arial" pitchFamily="34" charset="0"/>
              </a:rPr>
              <a:t>Atenção qualificada;</a:t>
            </a:r>
          </a:p>
          <a:p>
            <a:r>
              <a:rPr lang="pt-BR" sz="3300" dirty="0">
                <a:latin typeface="Arial" pitchFamily="34" charset="0"/>
                <a:cs typeface="Arial" pitchFamily="34" charset="0"/>
              </a:rPr>
              <a:t>Espaço adequado;</a:t>
            </a:r>
          </a:p>
          <a:p>
            <a:r>
              <a:rPr lang="pt-BR" sz="3300" dirty="0">
                <a:latin typeface="Arial" pitchFamily="34" charset="0"/>
                <a:cs typeface="Arial" pitchFamily="34" charset="0"/>
              </a:rPr>
              <a:t>Vinculo estabelecido;</a:t>
            </a:r>
            <a:endParaRPr lang="pt-BR" sz="33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half" idx="2"/>
          </p:nvPr>
        </p:nvSpPr>
        <p:spPr>
          <a:xfrm>
            <a:off x="450486" y="1973179"/>
            <a:ext cx="3932237" cy="4800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entanto, aos poucos, fomos vencendo as dificuldades, a equipe foi se sentindo parte do trabalho, as ações propostas foram realizadas e ao final trouxe muitos benefícios para a equipe o serviço e a comunidade.   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2919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0516" y="365126"/>
            <a:ext cx="9633284" cy="92498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DE APRENDIZADO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Desafio  profissional;</a:t>
            </a:r>
          </a:p>
          <a:p>
            <a:r>
              <a:rPr lang="pt-BR" dirty="0"/>
              <a:t>Ensino EAD; </a:t>
            </a:r>
          </a:p>
          <a:p>
            <a:r>
              <a:rPr lang="pt-BR" dirty="0"/>
              <a:t>Carga horária extensa de trabalho;</a:t>
            </a:r>
          </a:p>
          <a:p>
            <a:r>
              <a:rPr lang="pt-BR" dirty="0"/>
              <a:t>Limitações pessoais;</a:t>
            </a:r>
          </a:p>
          <a:p>
            <a:r>
              <a:rPr lang="pt-BR" dirty="0"/>
              <a:t>Relações Interpessoais;</a:t>
            </a:r>
          </a:p>
          <a:p>
            <a:r>
              <a:rPr lang="pt-BR" dirty="0"/>
              <a:t>Qualificação Profissional;</a:t>
            </a:r>
          </a:p>
          <a:p>
            <a:r>
              <a:rPr lang="pt-BR" dirty="0"/>
              <a:t>Vinculo estabelecido com a comunidade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1900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80" y="1681056"/>
            <a:ext cx="3977640" cy="3444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9910" y="2940686"/>
            <a:ext cx="9633284" cy="924980"/>
          </a:xfrm>
        </p:spPr>
        <p:txBody>
          <a:bodyPr>
            <a:normAutofit/>
          </a:bodyPr>
          <a:lstStyle/>
          <a:p>
            <a:pPr algn="ctr"/>
            <a:r>
              <a:rPr lang="pt-BR" sz="3400" b="1" dirty="0"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120947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95663" y="573051"/>
            <a:ext cx="881914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</a:pPr>
            <a:r>
              <a:rPr lang="pt-BR" sz="2400" dirty="0"/>
              <a:t>UBS/ESF </a:t>
            </a:r>
            <a:r>
              <a:rPr lang="pt-BR" sz="2400" dirty="0" err="1"/>
              <a:t>Aygara</a:t>
            </a:r>
            <a:r>
              <a:rPr lang="pt-BR" sz="2400" dirty="0"/>
              <a:t> Mota Pereira </a:t>
            </a: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endParaRPr lang="pt-BR" sz="2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Imagem 4" descr="C:\Users\home\Pictures\IMG-20160209-WA001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28" y="1869589"/>
            <a:ext cx="4440136" cy="31599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C:\Users\home\Pictures\IMG-20160209-WA001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705" y="1869590"/>
            <a:ext cx="4899827" cy="31599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9" descr="http://dms.ufpel.edu.br/aquares/images/stories/logos/unasus-ufpel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2" y="285217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2773680" y="534924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Vistas anterior e lateral – UBS/ESF</a:t>
            </a:r>
          </a:p>
        </p:txBody>
      </p:sp>
    </p:spTree>
    <p:extLst>
      <p:ext uri="{BB962C8B-B14F-4D97-AF65-F5344CB8AC3E}">
        <p14:creationId xmlns:p14="http://schemas.microsoft.com/office/powerpoint/2010/main" val="194033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3201" y="1825625"/>
            <a:ext cx="1165497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câncer é considerado um grave problema de Saúde Pública destacando-se o de colo de útero e o de mama que contribuem para que as neoplasias sejam a segunda causa de morte em mulheres brasileiras.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Dessa forma, é fundamental que a ação programática voltada à Saúde da Mulher esteja em concordância com as diretrizes do Sistema Único de Saúde para fins de fortalecimento da rede de prevenção, diagnóstico e tratamento do câncer. 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70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023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600" y="1511774"/>
            <a:ext cx="12090400" cy="517357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Boa Vista é também a capital do Estado de Roraima, que está localizado na região norte do país, fazendo fronteira com a República Bolivariana da Venezuela e República Cooperativista da Guiana. A população de Roraima está estimada em 308.996 habitantes, composta por várias etnias (povos indígenas) e imigrantes (de todas as regiões, tanto do brasil como dos países fronteiriços) (BOA VISTA/RORAIMA, 2014; IBGE, 2010).</a:t>
            </a:r>
          </a:p>
          <a:p>
            <a:pPr algn="just">
              <a:lnSpc>
                <a:spcPct val="150000"/>
              </a:lnSpc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A UBS da Cidade Satélite foi inaugurada em julho de 2010, está localizada em uma zona urbana e possui um modelo assistencial de ESF. A sua gestão é municipal representado pela Secretaria Municipal de Saúde (SMS).</a:t>
            </a:r>
          </a:p>
          <a:p>
            <a:endParaRPr lang="pt-BR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22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Localização de Roraima no Bras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355" y="77039"/>
            <a:ext cx="1508889" cy="149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96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6926" y="661736"/>
            <a:ext cx="9408695" cy="385011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Antes da intervenção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1600" y="1436915"/>
            <a:ext cx="11974285" cy="51675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Segundo estimativa do CAP, a cobertura do Programa de Câncer de útero antes da intervenção era de 75%; ao passo que, para o de mama, os dados eram inconsistentes.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Possui 1 equipe de saúde, com grande demanda, sobrecarga de trabalho.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Acompanhamento de forma fragmentado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Registros inadequados;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Relação com a comunidade fragilizada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Inadequações no ambiente de trabalho,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Demora na entrega dos resultados dos exames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e realização das mamografias. 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33" y="291117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http://ibxk.com.br/materias/5995/551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045" y="111035"/>
            <a:ext cx="1767840" cy="1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50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6926" y="661736"/>
            <a:ext cx="9408695" cy="385011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Intervenção – planejamento / 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1600" y="1597448"/>
            <a:ext cx="11974285" cy="516750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Capacitação da equipe com os protocolos do Ministério da Saúde (MS);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Atividades educativas de promoção e prevenção de saúde;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Divulgação da ação programática na comunidade;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Participação dos líderes comunitários e gestão;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Organização do serviço;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Busca ativa;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Atendimento com uso dos registros específicos;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Visitas domiciliares;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Monitoramento e avaliação das atividades.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pic>
        <p:nvPicPr>
          <p:cNvPr id="5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33" y="291117"/>
            <a:ext cx="1152128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47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808" y="2497788"/>
            <a:ext cx="2143125" cy="214312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GERAL / ESPECÍFICOS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36" y="230188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84629" y="1266116"/>
            <a:ext cx="11161484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Melhorar as ações de prevenção do câncer de colo de útero e controle do câncer de mama na UBS </a:t>
            </a:r>
            <a:r>
              <a:rPr lang="pt-BR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Aygara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Mota Pereira, Boa Vista/RR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38200" y="3809329"/>
            <a:ext cx="102216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cobertura e a adesão; 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do serviço de saúde; 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informações; 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Mapear usuárias de risco; 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Promover a Saúde no programa</a:t>
            </a:r>
          </a:p>
        </p:txBody>
      </p:sp>
    </p:spTree>
    <p:extLst>
      <p:ext uri="{BB962C8B-B14F-4D97-AF65-F5344CB8AC3E}">
        <p14:creationId xmlns:p14="http://schemas.microsoft.com/office/powerpoint/2010/main" val="340978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159657" y="1421545"/>
            <a:ext cx="118291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1. Ampliar a cobertura de detecção precoce do câncer de colo e do câncer de mama.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1.1. Ampliar a cobertura de detecção precoce do câncer de colo de útero das mulheres na faixa etária entre 25 e 64 anos de idade para 100%.</a:t>
            </a:r>
          </a:p>
          <a:p>
            <a:pPr algn="just"/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906906589"/>
              </p:ext>
            </p:extLst>
          </p:nvPr>
        </p:nvGraphicFramePr>
        <p:xfrm>
          <a:off x="450486" y="2698353"/>
          <a:ext cx="6112042" cy="3971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634514" y="3730171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244 mulheres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442 mulheres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653 mulheres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065554" y="6187440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</p:spTree>
    <p:extLst>
      <p:ext uri="{BB962C8B-B14F-4D97-AF65-F5344CB8AC3E}">
        <p14:creationId xmlns:p14="http://schemas.microsoft.com/office/powerpoint/2010/main" val="426928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2400" b="1" dirty="0"/>
          </a:p>
        </p:txBody>
      </p:sp>
      <p:pic>
        <p:nvPicPr>
          <p:cNvPr id="4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6" y="354001"/>
            <a:ext cx="1152128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450487" y="1515981"/>
            <a:ext cx="11433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1.2 Ampliar a cobertura de detecção precoce do câncer de mama das mulheres na faixa etária entre 50 e 69 anos de idade para 80%.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071877214"/>
              </p:ext>
            </p:extLst>
          </p:nvPr>
        </p:nvGraphicFramePr>
        <p:xfrm>
          <a:off x="450486" y="2716310"/>
          <a:ext cx="6807460" cy="363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7799672" y="6165181"/>
            <a:ext cx="408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Planilha de Coleta de Dados, 2015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076474" y="3979080"/>
            <a:ext cx="294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1: n = 89 mulheres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2: n = 187 mulheres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Mês 3: n = 248 mulheres</a:t>
            </a:r>
          </a:p>
        </p:txBody>
      </p:sp>
    </p:spTree>
    <p:extLst>
      <p:ext uri="{BB962C8B-B14F-4D97-AF65-F5344CB8AC3E}">
        <p14:creationId xmlns:p14="http://schemas.microsoft.com/office/powerpoint/2010/main" val="1957706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1457</Words>
  <Application>Microsoft Office PowerPoint</Application>
  <PresentationFormat>Widescreen</PresentationFormat>
  <Paragraphs>175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INTRODUÇÃO</vt:lpstr>
      <vt:lpstr>INTRODUÇÃO</vt:lpstr>
      <vt:lpstr>Antes da intervenção</vt:lpstr>
      <vt:lpstr>Intervenção – planejamento / metodologia</vt:lpstr>
      <vt:lpstr>OBJETIVO GERAL / ESPECÍFICOS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REFLEXÃO CRÍTICA SOBRE O PROCESSO DE APRENDIZADO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home</dc:creator>
  <cp:lastModifiedBy>Fernanda Vargas Ferreira</cp:lastModifiedBy>
  <cp:revision>77</cp:revision>
  <dcterms:created xsi:type="dcterms:W3CDTF">2016-03-09T23:17:44Z</dcterms:created>
  <dcterms:modified xsi:type="dcterms:W3CDTF">2016-03-30T01:28:19Z</dcterms:modified>
</cp:coreProperties>
</file>